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3" r:id="rId3"/>
    <p:sldId id="287" r:id="rId4"/>
    <p:sldId id="321" r:id="rId5"/>
    <p:sldId id="370" r:id="rId6"/>
    <p:sldId id="380" r:id="rId7"/>
    <p:sldId id="379" r:id="rId8"/>
    <p:sldId id="377" r:id="rId9"/>
    <p:sldId id="376" r:id="rId10"/>
    <p:sldId id="382" r:id="rId11"/>
    <p:sldId id="381" r:id="rId12"/>
    <p:sldId id="383" r:id="rId13"/>
    <p:sldId id="449" r:id="rId14"/>
    <p:sldId id="448" r:id="rId15"/>
    <p:sldId id="348" r:id="rId16"/>
    <p:sldId id="323" r:id="rId17"/>
    <p:sldId id="327" r:id="rId18"/>
    <p:sldId id="346" r:id="rId19"/>
    <p:sldId id="333" r:id="rId20"/>
    <p:sldId id="334" r:id="rId21"/>
    <p:sldId id="365" r:id="rId22"/>
    <p:sldId id="530" r:id="rId23"/>
    <p:sldId id="52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782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69BEEFB-556B-4EDE-B947-A89F4FB89D06}" type="datetimeFigureOut">
              <a:rPr lang="en-US"/>
              <a:pPr>
                <a:defRPr/>
              </a:pPr>
              <a:t>11/20/2009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A50C871-DFD8-4DF8-ABF2-101AAC515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8D9EA-A75D-44C3-9B86-AFAB381AFD56}" type="datetimeFigureOut">
              <a:rPr lang="en-US"/>
              <a:pPr>
                <a:defRPr/>
              </a:pPr>
              <a:t>11/20/2009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16CAF-031C-43E1-9911-107FC24C6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6F56D-E7B9-485E-B547-1439C6C03DBA}" type="datetimeFigureOut">
              <a:rPr lang="en-US"/>
              <a:pPr>
                <a:defRPr/>
              </a:pPr>
              <a:t>11/20/2009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93858-9E59-4BF2-9A4B-1E66DCCF9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A213B-2ED5-4D34-B68F-544582605399}" type="datetimeFigureOut">
              <a:rPr lang="en-US"/>
              <a:pPr>
                <a:defRPr/>
              </a:pPr>
              <a:t>11/20/2009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79156-914E-4262-9203-ABCD4B770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A5E1D-8316-4339-98FC-E344CBC65881}" type="datetimeFigureOut">
              <a:rPr lang="en-US"/>
              <a:pPr>
                <a:defRPr/>
              </a:pPr>
              <a:t>11/20/2009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FC2BC-B11F-4AD7-A3C5-299E75618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D68A0-CCF1-434B-B47C-743BDF7DE414}" type="datetimeFigureOut">
              <a:rPr lang="en-US"/>
              <a:pPr>
                <a:defRPr/>
              </a:pPr>
              <a:t>11/20/2009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BE949-632B-45AD-BF05-82041A7E3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FDC2F-C423-4313-8459-D65A115BDEBC}" type="datetimeFigureOut">
              <a:rPr lang="en-US"/>
              <a:pPr>
                <a:defRPr/>
              </a:pPr>
              <a:t>11/20/2009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E2FB8-68C7-4195-99BF-E6FBA8ABD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1CC5E-6BBB-424E-BC82-ED27637D5087}" type="datetimeFigureOut">
              <a:rPr lang="en-US"/>
              <a:pPr>
                <a:defRPr/>
              </a:pPr>
              <a:t>11/20/2009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B8DE7-2F12-4019-91BE-ABF126484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9AA4B-CE4C-4EEF-B94C-19A98C219794}" type="datetimeFigureOut">
              <a:rPr lang="en-US"/>
              <a:pPr>
                <a:defRPr/>
              </a:pPr>
              <a:t>11/20/2009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A94EE-E70F-4638-9911-7FB36E9CF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E7257-2790-4C4B-8331-5AC1C2F1F588}" type="datetimeFigureOut">
              <a:rPr lang="en-US"/>
              <a:pPr>
                <a:defRPr/>
              </a:pPr>
              <a:t>11/20/2009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49820-620B-4893-A09B-74B16D16C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61277-FABF-439C-BEB7-DAEE5AFEAD1C}" type="datetimeFigureOut">
              <a:rPr lang="en-US"/>
              <a:pPr>
                <a:defRPr/>
              </a:pPr>
              <a:t>11/20/2009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A4407-2B48-476A-923D-5ADEA889D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F103D-4210-460F-B5CB-B5F283426CCB}" type="datetimeFigureOut">
              <a:rPr lang="en-US"/>
              <a:pPr>
                <a:defRPr/>
              </a:pPr>
              <a:t>11/20/2009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82D53-FEF0-4845-BEC7-B2DC24C73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E7916B-B8AF-41A2-8C00-0993E3F98A42}" type="datetimeFigureOut">
              <a:rPr lang="en-US"/>
              <a:pPr>
                <a:defRPr/>
              </a:pPr>
              <a:t>11/20/2009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AF6AFF-4FF6-4C2C-9100-1E0B6BBA0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hyperlink" Target="http://en.wikipedia.org/wiki/Capitalism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Management" TargetMode="External"/><Relationship Id="rId5" Type="http://schemas.openxmlformats.org/officeDocument/2006/relationships/hyperlink" Target="http://en.wikipedia.org/wiki/Labour_force" TargetMode="External"/><Relationship Id="rId4" Type="http://schemas.openxmlformats.org/officeDocument/2006/relationships/hyperlink" Target="http://en.wikipedia.org/wiki/Dystopia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-robotics.usc.edu/~barry/NerdHerd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n.wikipedia.org/wiki/Leonardo_da_Vinci" TargetMode="External"/><Relationship Id="rId4" Type="http://schemas.openxmlformats.org/officeDocument/2006/relationships/hyperlink" Target="http://en.wikipedia.org/wiki/Automato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utomaton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n.wikipedia.org/wiki/Jacques_de_Vaucanson" TargetMode="External"/><Relationship Id="rId4" Type="http://schemas.openxmlformats.org/officeDocument/2006/relationships/hyperlink" Target="http://en.wikipedia.org/wiki/Duck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Maria_Theresa_of_Austria" TargetMode="External"/><Relationship Id="rId3" Type="http://schemas.openxmlformats.org/officeDocument/2006/relationships/hyperlink" Target="http://en.wikipedia.org/wiki/Magic_(illusion)" TargetMode="External"/><Relationship Id="rId7" Type="http://schemas.openxmlformats.org/officeDocument/2006/relationships/hyperlink" Target="http://en.wikipedia.org/wiki/Wolfgang_von_Kempelen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Benjamin_Franklin" TargetMode="External"/><Relationship Id="rId5" Type="http://schemas.openxmlformats.org/officeDocument/2006/relationships/hyperlink" Target="http://en.wikipedia.org/wiki/Napoleon_I_of_France" TargetMode="External"/><Relationship Id="rId4" Type="http://schemas.openxmlformats.org/officeDocument/2006/relationships/hyperlink" Target="http://en.wikipedia.org/wiki/Europ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pic>
        <p:nvPicPr>
          <p:cNvPr id="1026" name="Picture 2" descr="C:\mperkows\0000. Perkowski Presentation Robot Theatre Slides\New Stage and Robots PSU\New  Stage of Robot theat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1123950"/>
            <a:ext cx="7772400" cy="30670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Towards Robot Theatre</a:t>
            </a:r>
            <a:endParaRPr lang="en-US" sz="8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24000" y="3886200"/>
            <a:ext cx="6400800" cy="17526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Marek Perkowski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davidbuckley.net/DB/HistoryMakers/1890EdisonTalkingDoll_files/Edison'sTalkingDoll&amp;Mechanism-1890-do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0625"/>
            <a:ext cx="8239125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67818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Edison’s Talking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Doll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0" y="0"/>
            <a:ext cx="2667000" cy="25545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  <a:cs typeface="+mn-cs"/>
              </a:rPr>
              <a:t>"Despite several years of experimentation and development, the Edison Talking Doll was a dismal failure that was only marketed for a few short weeks in early 1890...</a:t>
            </a:r>
            <a:endParaRPr lang="en-US" sz="20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davidbuckley.net/DB/HistoryMakers/FalseMa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76375"/>
            <a:ext cx="421957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Hel from Fritz Lang's Metropolis 19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9725" y="1143000"/>
            <a:ext cx="499427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Hel from Fritz Lang's Metropolis 1927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4495800" y="5029200"/>
            <a:ext cx="4038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Calibri" pitchFamily="34" charset="0"/>
              </a:rPr>
              <a:t>Metropolis</a:t>
            </a:r>
            <a:r>
              <a:rPr lang="en-US">
                <a:latin typeface="Calibri" pitchFamily="34" charset="0"/>
              </a:rPr>
              <a:t> is set in a futuristic urban </a:t>
            </a:r>
            <a:r>
              <a:rPr lang="en-US">
                <a:latin typeface="Calibri" pitchFamily="34" charset="0"/>
                <a:hlinkClick r:id="rId4" action="ppaction://hlinkfile" tooltip="Dystopia"/>
              </a:rPr>
              <a:t>dystopia</a:t>
            </a:r>
            <a:r>
              <a:rPr lang="en-US">
                <a:latin typeface="Calibri" pitchFamily="34" charset="0"/>
              </a:rPr>
              <a:t> and examines a common science fiction theme of the day: the social crisis between </a:t>
            </a:r>
            <a:r>
              <a:rPr lang="en-US">
                <a:latin typeface="Calibri" pitchFamily="34" charset="0"/>
                <a:hlinkClick r:id="rId5" action="ppaction://hlinkfile" tooltip="Labour force"/>
              </a:rPr>
              <a:t>workers</a:t>
            </a:r>
            <a:r>
              <a:rPr lang="en-US">
                <a:latin typeface="Calibri" pitchFamily="34" charset="0"/>
              </a:rPr>
              <a:t> and </a:t>
            </a:r>
            <a:r>
              <a:rPr lang="en-US">
                <a:latin typeface="Calibri" pitchFamily="34" charset="0"/>
                <a:hlinkClick r:id="rId6" action="ppaction://hlinkfile" tooltip="Management"/>
              </a:rPr>
              <a:t>owners</a:t>
            </a:r>
            <a:r>
              <a:rPr lang="en-US">
                <a:latin typeface="Calibri" pitchFamily="34" charset="0"/>
              </a:rPr>
              <a:t> in </a:t>
            </a:r>
            <a:r>
              <a:rPr lang="en-US">
                <a:latin typeface="Calibri" pitchFamily="34" charset="0"/>
                <a:hlinkClick r:id="rId7" action="ppaction://hlinkfile" tooltip="Capitalism"/>
              </a:rPr>
              <a:t>capitalism</a:t>
            </a:r>
            <a:r>
              <a:rPr lang="en-US">
                <a:latin typeface="Calibri" pitchFamily="34" charset="0"/>
              </a:rPr>
              <a:t>.</a:t>
            </a: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0" y="1447800"/>
            <a:ext cx="548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Calibri" pitchFamily="34" charset="0"/>
              </a:rPr>
              <a:t>Rotwang brings Maria into his laboratory and transfers her appearance to the machine woman.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-2286000" y="-2438400"/>
            <a:ext cx="10668000" cy="8686800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 Robot Theatres</a:t>
            </a:r>
            <a:endParaRPr lang="en-US" sz="7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\\khensu\Home01\mperkows\My Documents\My Pictures\robot-kobi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048000"/>
            <a:ext cx="4799809" cy="36029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-228600"/>
            <a:ext cx="4495800" cy="2209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Audio-Animatronics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Walt Disney Imagineering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9" name="Content Placeholder 3" descr="SmallWorldCanCan_w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848100"/>
            <a:ext cx="4114800" cy="3009900"/>
          </a:xfrm>
        </p:spPr>
      </p:pic>
      <p:pic>
        <p:nvPicPr>
          <p:cNvPr id="14340" name="Picture 2" descr="http://land.allears.net/blogs/dnews/HallofPresidentsOba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878013"/>
            <a:ext cx="3276600" cy="497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http://www.ocregister.com/newsimages/local/2005/disney/1504memo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8577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0"/>
            <a:ext cx="4572000" cy="1981200"/>
          </a:xfrm>
          <a:solidFill>
            <a:srgbClr val="FFFF00"/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/>
              <a:t>Chuck E. Cheese's Pizza Time Theatre</a:t>
            </a:r>
            <a:r>
              <a:rPr lang="en-US" sz="3600" dirty="0" smtClean="0"/>
              <a:t> </a:t>
            </a:r>
            <a:r>
              <a:rPr lang="en-US" sz="2800" dirty="0" smtClean="0"/>
              <a:t>by Nolan Bushnell in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1977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3" name="Picture 2" descr="http://neatorama.cachefly.net/images/2007-07/chuck-e-cheese-robot-hip-h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3100388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http://www.junkonline.net/assets/0000/4956/rockafire_st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887538"/>
            <a:ext cx="5791200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http://thedragoeffect.files.wordpress.com/2007/08/showbiz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95713"/>
            <a:ext cx="3352800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180px-Chuck_E__Chees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0"/>
            <a:ext cx="1752600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2895600"/>
          </a:xfrm>
        </p:spPr>
        <p:txBody>
          <a:bodyPr rtlCol="0">
            <a:normAutofit fontScale="47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1996 </a:t>
            </a:r>
            <a:r>
              <a:rPr lang="en-US" sz="23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Ullanta</a:t>
            </a:r>
            <a:r>
              <a:rPr lang="en-US" sz="2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Robot Theatre</a:t>
            </a:r>
            <a:endParaRPr 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7" name="Picture 2" descr="http://ullanta.com/ullanta/fifipics/Kid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22575"/>
            <a:ext cx="5715000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962400" y="304800"/>
            <a:ext cx="4724400" cy="2133600"/>
          </a:xfrm>
        </p:spPr>
        <p:txBody>
          <a:bodyPr/>
          <a:lstStyle/>
          <a:p>
            <a:r>
              <a:rPr lang="en-US" b="1" smtClean="0"/>
              <a:t>Fifi and Josie: A Tale of Two Lesbiots</a:t>
            </a:r>
            <a:br>
              <a:rPr lang="en-US" b="1" smtClean="0"/>
            </a:b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43200"/>
            <a:ext cx="9144000" cy="41148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A Story of Autonomy, Love, Paranoia, and Agency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Written by Roxanne </a:t>
            </a:r>
            <a:r>
              <a:rPr lang="en-US" b="1" dirty="0" err="1" smtClean="0"/>
              <a:t>Linnea</a:t>
            </a:r>
            <a:r>
              <a:rPr lang="en-US" b="1" dirty="0" smtClean="0"/>
              <a:t> Ray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This play premiered in April 1996, as part of the Brandeis Festival of the Arts, performed by the </a:t>
            </a:r>
            <a:r>
              <a:rPr lang="en-US" b="1" dirty="0" smtClean="0">
                <a:hlinkClick r:id="rId2"/>
              </a:rPr>
              <a:t>Nerd Herd</a:t>
            </a:r>
            <a:r>
              <a:rPr lang="en-US" b="1" dirty="0" smtClean="0"/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A much-improved version, starring Ben, Mae, and </a:t>
            </a:r>
            <a:r>
              <a:rPr lang="en-US" b="1" dirty="0" err="1" smtClean="0"/>
              <a:t>Ullanta</a:t>
            </a:r>
            <a:r>
              <a:rPr lang="en-US" b="1" dirty="0" smtClean="0"/>
              <a:t> the Robot Levin was developed by request for the </a:t>
            </a:r>
            <a:r>
              <a:rPr lang="en-US" b="1" dirty="0" err="1" smtClean="0"/>
              <a:t>Robotix</a:t>
            </a:r>
            <a:r>
              <a:rPr lang="en-US" b="1" dirty="0" smtClean="0"/>
              <a:t> '97 festival in Glasgow, Scotland, and performed in March of that year.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7412" name="Picture 2" descr="http://ullanta.com/ullanta/fifipics/Cr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465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robot theatre with </a:t>
            </a:r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 </a:t>
            </a:r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autonomous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robots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Scene 1: Autonomy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/>
              <a:t>Fifi</a:t>
            </a:r>
            <a:r>
              <a:rPr lang="en-US" b="1" dirty="0" smtClean="0"/>
              <a:t> and Josie inhabit separate spheres of the </a:t>
            </a:r>
            <a:r>
              <a:rPr lang="en-US" b="1" dirty="0" err="1" smtClean="0"/>
              <a:t>lesbiot</a:t>
            </a:r>
            <a:r>
              <a:rPr lang="en-US" b="1" dirty="0" smtClean="0"/>
              <a:t> Universe.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Despite being steeped in </a:t>
            </a:r>
            <a:r>
              <a:rPr lang="en-US" b="1" dirty="0" err="1" smtClean="0"/>
              <a:t>lesbiot</a:t>
            </a:r>
            <a:r>
              <a:rPr lang="en-US" b="1" dirty="0" smtClean="0"/>
              <a:t> culture, they each live their lives unaware of the possibilities that love might offer.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In other words, they perform autonomous robotic actions.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3Autonomy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7100" y="1143000"/>
            <a:ext cx="56769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Autonom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290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Content Placeholder 2"/>
          <p:cNvSpPr txBox="1">
            <a:spLocks/>
          </p:cNvSpPr>
          <p:nvPr/>
        </p:nvSpPr>
        <p:spPr bwMode="auto">
          <a:xfrm>
            <a:off x="0" y="5105400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 b="1">
                <a:latin typeface="Calibri" pitchFamily="34" charset="0"/>
              </a:rPr>
              <a:t> Directed by Barry Brian Werger</a:t>
            </a:r>
            <a:br>
              <a:rPr lang="en-US" sz="3200" b="1">
                <a:latin typeface="Calibri" pitchFamily="34" charset="0"/>
              </a:rPr>
            </a:br>
            <a:r>
              <a:rPr lang="en-US" sz="3200" b="1">
                <a:latin typeface="Calibri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0"/>
            <a:ext cx="4953000" cy="68580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Scene 2: Love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/>
              <a:t>Fifi</a:t>
            </a:r>
            <a:r>
              <a:rPr lang="en-US" b="1" dirty="0" smtClean="0"/>
              <a:t> and Josie begin to notice the attraction they feel for each other.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They fall in love, slowly.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Fifi</a:t>
            </a:r>
            <a:r>
              <a:rPr lang="en-US" b="1" dirty="0" smtClean="0"/>
              <a:t> and Josie approach each other - yet at first, they turn away shyly.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When </a:t>
            </a:r>
            <a:r>
              <a:rPr lang="en-US" b="1" dirty="0" err="1" smtClean="0"/>
              <a:t>Fifi</a:t>
            </a:r>
            <a:r>
              <a:rPr lang="en-US" b="1" dirty="0" smtClean="0"/>
              <a:t> and Josie do finally make contact, they engage in cooperative actions, slowly negotiating their relationship as all young lovers must.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The new emotions fill their hearts and threaten to overpower them. </a:t>
            </a:r>
            <a:endParaRPr lang="en-US" dirty="0"/>
          </a:p>
        </p:txBody>
      </p:sp>
      <p:pic>
        <p:nvPicPr>
          <p:cNvPr id="20483" name="Picture 3" descr="Lov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14800" cy="651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pic>
        <p:nvPicPr>
          <p:cNvPr id="3076" name="Picture 2" descr="C:\mperkows\4000. NON technical\JPG = FIGURES\Roboty\atheat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6038"/>
            <a:ext cx="9144000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381000"/>
            <a:ext cx="5029200" cy="56324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History of robot theatre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Modern robot theatre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Robot theatre at PSU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Models of robot theatre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Research topics on Robot Theatre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Future Robot Theatre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smtClean="0"/>
              <a:t>Almost together</a:t>
            </a:r>
          </a:p>
        </p:txBody>
      </p:sp>
      <p:pic>
        <p:nvPicPr>
          <p:cNvPr id="21507" name="Content Placeholder 3" descr="almos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981200"/>
            <a:ext cx="3581400" cy="3633788"/>
          </a:xfrm>
        </p:spPr>
      </p:pic>
      <p:pic>
        <p:nvPicPr>
          <p:cNvPr id="21508" name="Picture 7" descr="Togeth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09800"/>
            <a:ext cx="433387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almost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5338"/>
            <a:ext cx="9144000" cy="47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ublic Anem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747963"/>
            <a:ext cx="4876800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0" y="1676400"/>
            <a:ext cx="44196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SIGGRAPH Emerging Technology Exhibit.  This exhibit combined several  core technologies: Integrated show controls that turn the terrarium into an intelligent stage; interactive, autonomous robot performers with natural and expressive motion that combines techniques from animation and robot control; and real-time, stereo vision that tracks multiple features on multiple people. 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Together, these elements create a physically interactive, ever changing, multi-sensory experience (including, sight, sound, touch, and even smell).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 The performance follows a storyline where certain elements occur each time, yet audience participation allows the experience to be different every time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69342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2002.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Artificial Life Theatre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of Cynthia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Breazeal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3557" name="Picture 4" descr="http://optimi.myzen.co.uk/wp-content/uploads/2009/09/Boston7-298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0888" y="0"/>
            <a:ext cx="204311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ttt.media.mit.edu/imgcomm/p_anemon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5735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1">
                <a:latin typeface="Calibri" pitchFamily="34" charset="0"/>
              </a:rPr>
              <a:t>A collaboration between the Robotic Life and Synthetic Characters research groups at the Media Lab and MIT's Artificial Intelligence Lab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5105400" y="1600200"/>
            <a:ext cx="40386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alibri" pitchFamily="34" charset="0"/>
              <a:buAutoNum type="arabicPeriod"/>
            </a:pPr>
            <a:r>
              <a:rPr lang="en-US" sz="2400">
                <a:latin typeface="Calibri" pitchFamily="34" charset="0"/>
              </a:rPr>
              <a:t>The exhibit featured several autonmous robots peforming on an "intelligent" stage, featuring computer-controlled special effects. 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sz="2400">
                <a:latin typeface="Calibri" pitchFamily="34" charset="0"/>
              </a:rPr>
              <a:t>Breazeal envisions that such fully embodied robotic theater could be incorporated into amusement parks, museums, or even interact with human actors on Broadway.</a:t>
            </a:r>
          </a:p>
          <a:p>
            <a:pPr marL="457200" indent="-457200">
              <a:buFont typeface="Calibri" pitchFamily="34" charset="0"/>
              <a:buAutoNum type="arabicPeriod"/>
            </a:pPr>
            <a:endParaRPr lang="en-US" sz="2400">
              <a:latin typeface="Calibri" pitchFamily="34" charset="0"/>
            </a:endParaRP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1066800" y="847725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Public Anemone (January 2002 - August 2002)</a:t>
            </a:r>
            <a:endParaRPr lang="en-US" sz="28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-2209800" y="-1828800"/>
            <a:ext cx="10668000" cy="8686800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Robot Theatre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2" descr="http://capek.misto.cz/obrazky/divadlo/scena-pari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387475"/>
            <a:ext cx="3200400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47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antiquity until 1996</a:t>
            </a:r>
            <a:endParaRPr 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56388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Robot Theatre of Hero of Alexandria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6147" name="Picture 4" descr="HeroAutoma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605313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5943600" y="0"/>
            <a:ext cx="32004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Heron’s Book Automata </a:t>
            </a:r>
            <a:endParaRPr lang="en-US" sz="20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 A collection of constructions called miracles (thaumata) for temples. </a:t>
            </a:r>
          </a:p>
          <a:p>
            <a:pPr>
              <a:buFont typeface="Arial" charset="0"/>
              <a:buChar char="•"/>
            </a:pPr>
            <a:endParaRPr lang="en-US" sz="20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 Heron describes automatic rotating objectives, noise such as thunder, automatic opening doors. </a:t>
            </a:r>
          </a:p>
          <a:p>
            <a:pPr>
              <a:buFont typeface="Arial" charset="0"/>
              <a:buChar char="•"/>
            </a:pPr>
            <a:endParaRPr lang="en-US" sz="20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 Philon from Byzanz describes the existence of automata in his book Mechaniki syntaxis, that includes pneumatic apparatus and automatic astronomical devices as early as 300 BC.</a:t>
            </a:r>
          </a:p>
          <a:p>
            <a:endParaRPr lang="en-US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Albertus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Magnus and his robot head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7171" name="Picture 2" descr="C:\mperkows\0000. Perkowski Presentation Robot Theatre Slides\000. Perkowski  2009 Presentation in System Science\OQ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3124200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" descr="old-guy-robot-he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0" y="1981200"/>
            <a:ext cx="43434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304800" y="4419600"/>
            <a:ext cx="3733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Albertus is recorded as having made a mechanical automaton  in the form of a brass head that would answer questions put to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arm4.static.flickr.com/3552/3465229111_88a9402174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2743200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Knight of Leonardo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Da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Vinci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8196" name="Picture 3" descr="600px-Leonardo-Robot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600200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0" y="3962400"/>
            <a:ext cx="3810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US" sz="1400" b="1">
                <a:latin typeface="Calibri" pitchFamily="34" charset="0"/>
              </a:rPr>
              <a:t>Leonardo's robot</a:t>
            </a:r>
            <a:r>
              <a:rPr lang="en-US" sz="1400">
                <a:latin typeface="Calibri" pitchFamily="34" charset="0"/>
              </a:rPr>
              <a:t> refers to a humanoid </a:t>
            </a:r>
            <a:r>
              <a:rPr lang="en-US" sz="1400">
                <a:latin typeface="Calibri" pitchFamily="34" charset="0"/>
                <a:hlinkClick r:id="rId4" action="ppaction://hlinkfile" tooltip="Automaton"/>
              </a:rPr>
              <a:t>automaton</a:t>
            </a:r>
            <a:r>
              <a:rPr lang="en-US" sz="1400">
                <a:latin typeface="Calibri" pitchFamily="34" charset="0"/>
              </a:rPr>
              <a:t> designed by </a:t>
            </a:r>
            <a:r>
              <a:rPr lang="en-US" sz="1400">
                <a:latin typeface="Calibri" pitchFamily="34" charset="0"/>
                <a:hlinkClick r:id="rId5" action="ppaction://hlinkfile" tooltip="Leonardo da Vinci"/>
              </a:rPr>
              <a:t>Leonardo da Vinci</a:t>
            </a:r>
            <a:r>
              <a:rPr lang="en-US" sz="1400">
                <a:latin typeface="Calibri" pitchFamily="34" charset="0"/>
              </a:rPr>
              <a:t> around the year 1495.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1400">
                <a:latin typeface="Calibri" pitchFamily="34" charset="0"/>
              </a:rPr>
              <a:t>The design notes for the robot appear in sketchbooks that were rediscovered in the 1950s. 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1400">
                <a:latin typeface="Calibri" pitchFamily="34" charset="0"/>
              </a:rPr>
              <a:t>It is not known whether or not an attempt was made to build the device during da Vinci's lifetime. 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1400">
                <a:latin typeface="Calibri" pitchFamily="34" charset="0"/>
              </a:rPr>
              <a:t>Since the discovery of the sketchbook, the robot has been built faithfully based on Leonardo's design; this proved it was fully functional.</a:t>
            </a:r>
          </a:p>
          <a:p>
            <a:pPr marL="342900" indent="-342900">
              <a:buFont typeface="Calibri" pitchFamily="34" charset="0"/>
              <a:buAutoNum type="arabicPeriod"/>
            </a:pPr>
            <a:endParaRPr lang="en-US" sz="1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Duck_of_Vaucans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332038"/>
            <a:ext cx="50292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762000" y="0"/>
            <a:ext cx="6172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Calibri" pitchFamily="34" charset="0"/>
              </a:rPr>
              <a:t>Duck of Vaucanson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1371600"/>
            <a:ext cx="4572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 The </a:t>
            </a:r>
            <a:r>
              <a:rPr lang="en-US" sz="2800" b="1" i="1">
                <a:latin typeface="Calibri" pitchFamily="34" charset="0"/>
              </a:rPr>
              <a:t>Canard Digérateur</a:t>
            </a:r>
            <a:r>
              <a:rPr lang="en-US" sz="2800">
                <a:latin typeface="Calibri" pitchFamily="34" charset="0"/>
              </a:rPr>
              <a:t>, or </a:t>
            </a:r>
            <a:r>
              <a:rPr lang="en-US" sz="2800" b="1">
                <a:latin typeface="Calibri" pitchFamily="34" charset="0"/>
              </a:rPr>
              <a:t>Digesting Duck</a:t>
            </a:r>
            <a:r>
              <a:rPr lang="en-US" sz="2800">
                <a:latin typeface="Calibri" pitchFamily="34" charset="0"/>
              </a:rPr>
              <a:t>, was an </a:t>
            </a:r>
            <a:r>
              <a:rPr lang="en-US" sz="2800">
                <a:latin typeface="Calibri" pitchFamily="34" charset="0"/>
                <a:hlinkClick r:id="rId3" action="ppaction://hlinkfile" tooltip="Automaton"/>
              </a:rPr>
              <a:t>automaton</a:t>
            </a:r>
            <a:r>
              <a:rPr lang="en-US" sz="2800">
                <a:latin typeface="Calibri" pitchFamily="34" charset="0"/>
              </a:rPr>
              <a:t> in the form of a </a:t>
            </a:r>
            <a:r>
              <a:rPr lang="en-US" sz="2800">
                <a:latin typeface="Calibri" pitchFamily="34" charset="0"/>
                <a:hlinkClick r:id="rId4" action="ppaction://hlinkfile" tooltip="Duck"/>
              </a:rPr>
              <a:t>duck</a:t>
            </a:r>
            <a:r>
              <a:rPr lang="en-US" sz="2800">
                <a:latin typeface="Calibri" pitchFamily="34" charset="0"/>
              </a:rPr>
              <a:t>, created by </a:t>
            </a:r>
            <a:r>
              <a:rPr lang="en-US" sz="2800">
                <a:latin typeface="Calibri" pitchFamily="34" charset="0"/>
                <a:hlinkClick r:id="rId5" action="ppaction://hlinkfile" tooltip="Jacques de Vaucanson"/>
              </a:rPr>
              <a:t>Jacques de Vaucanson</a:t>
            </a:r>
            <a:r>
              <a:rPr lang="en-US" sz="2800">
                <a:latin typeface="Calibri" pitchFamily="34" charset="0"/>
              </a:rPr>
              <a:t> in 1739. </a:t>
            </a:r>
          </a:p>
          <a:p>
            <a:pPr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 The mechanical duck appeared to have the ability to eat kernels of grain, and to metabolize and defecate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mperkows\4000. VIDEO and JPG  ROBOTS and WORK\ROBOTS ALL\Not our robots\Turk-engravin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608488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58674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Turk of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Kempelen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1981200"/>
            <a:ext cx="3048000" cy="45243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The Turk was in fact a mechanical </a:t>
            </a:r>
            <a:r>
              <a:rPr lang="en-US" dirty="0">
                <a:hlinkClick r:id="rId3" action="ppaction://hlinkfile" tooltip="Magic (illusion)"/>
              </a:rPr>
              <a:t>illusion</a:t>
            </a:r>
            <a:r>
              <a:rPr lang="en-US" dirty="0"/>
              <a:t> that allowed a human chess master hiding inside to operate the machine.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With a skilled operator, the Turk won most of the games played during its demonstrations around </a:t>
            </a:r>
            <a:r>
              <a:rPr lang="en-US" dirty="0">
                <a:hlinkClick r:id="rId4" action="ppaction://hlinkfile" tooltip="Europe"/>
              </a:rPr>
              <a:t>Europe</a:t>
            </a:r>
            <a:r>
              <a:rPr lang="en-US" dirty="0"/>
              <a:t> and the Americas for nearly 84 years, playing and defeating many challengers including statesmen such as </a:t>
            </a:r>
            <a:r>
              <a:rPr lang="en-US" dirty="0">
                <a:hlinkClick r:id="rId5" action="ppaction://hlinkfile" tooltip="Napoleon I of France"/>
              </a:rPr>
              <a:t>Napoleon Bonaparte</a:t>
            </a:r>
            <a:r>
              <a:rPr lang="en-US" dirty="0"/>
              <a:t> and </a:t>
            </a:r>
            <a:r>
              <a:rPr lang="en-US" dirty="0">
                <a:hlinkClick r:id="rId6" action="ppaction://hlinkfile" tooltip="Benjamin Franklin"/>
              </a:rPr>
              <a:t>Benjamin Franklin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152400"/>
            <a:ext cx="2743200" cy="14779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Constructed and unveiled in 1770 by </a:t>
            </a:r>
            <a:r>
              <a:rPr lang="en-US" dirty="0">
                <a:hlinkClick r:id="rId7" action="ppaction://hlinkfile" tooltip="Wolfgang von Kempelen"/>
              </a:rPr>
              <a:t>Wolfgang von </a:t>
            </a:r>
            <a:r>
              <a:rPr lang="en-US" dirty="0" err="1">
                <a:hlinkClick r:id="rId7" action="ppaction://hlinkfile" tooltip="Wolfgang von Kempelen"/>
              </a:rPr>
              <a:t>Kempelen</a:t>
            </a:r>
            <a:r>
              <a:rPr lang="en-US" dirty="0"/>
              <a:t> (1734–1804) to impress the Empress </a:t>
            </a:r>
            <a:r>
              <a:rPr lang="en-US" dirty="0">
                <a:hlinkClick r:id="rId8" action="ppaction://hlinkfile" tooltip="Maria Theresa of Austria"/>
              </a:rPr>
              <a:t>Maria Theresa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578</Words>
  <Application>Microsoft Office PowerPoint</Application>
  <PresentationFormat>On-screen Show (4:3)</PresentationFormat>
  <Paragraphs>64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Calibri</vt:lpstr>
      <vt:lpstr>Arial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Audio-Animatronics from Walt Disney Imagineering</vt:lpstr>
      <vt:lpstr>Slide 14</vt:lpstr>
      <vt:lpstr>Slide 15</vt:lpstr>
      <vt:lpstr>Fifi and Josie: A Tale of Two Lesbiots </vt:lpstr>
      <vt:lpstr>First robot theatre with mobile and  autonomous robots</vt:lpstr>
      <vt:lpstr>Slide 18</vt:lpstr>
      <vt:lpstr>Slide 19</vt:lpstr>
      <vt:lpstr>Almost together</vt:lpstr>
      <vt:lpstr>Slide 21</vt:lpstr>
      <vt:lpstr>Slide 22</vt:lpstr>
      <vt:lpstr>Slide 23</vt:lpstr>
    </vt:vector>
  </TitlesOfParts>
  <Company>Portland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mperkows</dc:creator>
  <cp:lastModifiedBy>mperkows</cp:lastModifiedBy>
  <cp:revision>80</cp:revision>
  <dcterms:created xsi:type="dcterms:W3CDTF">2009-10-30T19:20:00Z</dcterms:created>
  <dcterms:modified xsi:type="dcterms:W3CDTF">2009-11-20T17:12:36Z</dcterms:modified>
</cp:coreProperties>
</file>